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10999F2-8A22-4F8E-A855-765D19B6C7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="" xmlns:a16="http://schemas.microsoft.com/office/drawing/2014/main" id="{38750EAE-5591-4263-ABCE-9B19E49F3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3725C2E-5ADC-4104-8A7E-25172503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BC8DEAFB-C6AC-40A6-8EA0-F4B09E2C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5FB4F574-86B0-4FF6-BCCF-948FD01DB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6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4661D8DC-4606-4A47-AE35-7D6874195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7C964755-ACAF-463D-88E7-7357991C3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356EFEF7-2719-4978-BB6A-0E5BF27A9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937F5189-FDFB-492F-BD01-D90812E6A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4BD72361-0776-404A-B6F4-B229B8F0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67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="" xmlns:a16="http://schemas.microsoft.com/office/drawing/2014/main" id="{F090108C-550B-42E3-8F58-47251325E6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="" xmlns:a16="http://schemas.microsoft.com/office/drawing/2014/main" id="{9A00C4B6-48AF-4B9A-999C-AF893D239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68D93CEE-DC87-4DEE-AC70-853BAE4B4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630B6BA-E37F-4C97-BB9C-21CDD0113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9E7801F-9652-426C-8C60-E1BFB8B01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84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08F5F8DD-91D8-4AC5-968E-5600F8FCC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E79E40B0-05CB-4A4C-BCEE-CD53EE6D2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11BBAC21-C2B3-4641-A5E9-DB854C50B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AF13F62-4AEB-4B90-B9FB-160CC593B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217D078-EB0A-4FFA-B02C-B3C805FF1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75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8DF774C-DABF-4767-AD36-5E88BDCC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E7794CAC-5935-4405-9F28-C434D60C3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5F59C9CF-3070-4BF4-B5C0-018C9EB1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DEF996E4-3521-4F70-B33F-5B47819B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9C994020-EB4C-4792-AB0E-E3221E1E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34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E06DF22-8AE2-4D36-BAE4-3CAB61A27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AE03C051-2CFF-45D7-BA41-8C24A50CCC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2DD9C40A-B1CA-48E3-9CB9-61BD638BE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3B8B00BB-D6FC-4394-9391-34AB0E2DB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DB7E2E1D-64D0-457C-B19C-36E3E68E7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945B00D5-FE78-4443-B90F-82FF46A0B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24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4FF4694-B41C-4426-8965-5F869EE96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A4EC037E-3D80-45C2-B812-776CC27A28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="" xmlns:a16="http://schemas.microsoft.com/office/drawing/2014/main" id="{6ECDF39C-AFEF-452D-805E-B614385A0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="" xmlns:a16="http://schemas.microsoft.com/office/drawing/2014/main" id="{9E6D9930-F1B6-49C5-9AF4-5DBCD2AB6C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="" xmlns:a16="http://schemas.microsoft.com/office/drawing/2014/main" id="{2E4A4554-F714-43BB-B4CD-385D799A3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="" xmlns:a16="http://schemas.microsoft.com/office/drawing/2014/main" id="{6DE007F5-555E-4B53-A7F2-E7937B4B7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="" xmlns:a16="http://schemas.microsoft.com/office/drawing/2014/main" id="{DB0E7800-3680-4D29-87AA-6266BFCA9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="" xmlns:a16="http://schemas.microsoft.com/office/drawing/2014/main" id="{6675F5BE-BFF1-4EB7-87FF-2A29C6B25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3BEDCD3C-8E9B-431B-A998-A7EA863D4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="" xmlns:a16="http://schemas.microsoft.com/office/drawing/2014/main" id="{C2F0AC27-700C-41CB-A469-AD68DDB35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="" xmlns:a16="http://schemas.microsoft.com/office/drawing/2014/main" id="{3356A728-4457-49BE-AEDD-348E069BB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="" xmlns:a16="http://schemas.microsoft.com/office/drawing/2014/main" id="{31F39FB7-A903-4047-9AAA-C33A6BA24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4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="" xmlns:a16="http://schemas.microsoft.com/office/drawing/2014/main" id="{66D30B39-0AC0-4992-BF6E-1AD42145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="" xmlns:a16="http://schemas.microsoft.com/office/drawing/2014/main" id="{34CE947A-92F8-4A62-B56D-EEFD3B7A7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="" xmlns:a16="http://schemas.microsoft.com/office/drawing/2014/main" id="{B25883F6-6BE9-4D1A-BEE1-FD27AFDCC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22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CD2738CC-3321-4BDB-A265-36135EF1C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="" xmlns:a16="http://schemas.microsoft.com/office/drawing/2014/main" id="{188A384B-4B33-4B5A-8E70-164433FA7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4EE6B5C8-0243-430B-8FED-0AB8DFBD7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7A9A0685-E37F-4228-97C3-90EF4F51D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C23D752C-F3E5-44CC-B86D-631581CB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45197C5A-F60C-42BF-B350-46DF5B888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7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="" xmlns:a16="http://schemas.microsoft.com/office/drawing/2014/main" id="{AC150969-549A-452F-BD28-2A64AE58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="" xmlns:a16="http://schemas.microsoft.com/office/drawing/2014/main" id="{9CDB5BB2-D5B4-4B4D-95F3-4596400517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="" xmlns:a16="http://schemas.microsoft.com/office/drawing/2014/main" id="{0553D954-D9B4-4936-A951-3491215B2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="" xmlns:a16="http://schemas.microsoft.com/office/drawing/2014/main" id="{36E852E3-68EF-457B-8790-229FF4249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="" xmlns:a16="http://schemas.microsoft.com/office/drawing/2014/main" id="{53368D28-A5F0-45B6-A3A6-E04638738D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="" xmlns:a16="http://schemas.microsoft.com/office/drawing/2014/main" id="{72A0E930-F896-45F9-B493-856337F8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7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="" xmlns:a16="http://schemas.microsoft.com/office/drawing/2014/main" id="{6BDA3FCF-A490-49B3-9C44-093C5A391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="" xmlns:a16="http://schemas.microsoft.com/office/drawing/2014/main" id="{20B52514-1C9C-4859-87B7-811B04EE0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="" xmlns:a16="http://schemas.microsoft.com/office/drawing/2014/main" id="{E4A28C81-CA8E-4BCD-A7CA-8D559E1535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7EA7F-16A8-4C18-8D75-75561443FFEC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="" xmlns:a16="http://schemas.microsoft.com/office/drawing/2014/main" id="{A891C315-D451-4F30-A6F2-D70D8B546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="" xmlns:a16="http://schemas.microsoft.com/office/drawing/2014/main" id="{AA03402D-AC10-45DF-BD0A-05EF488F90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2D24C-1007-493F-8CC0-88C294676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88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5">
            <a:extLst>
              <a:ext uri="{FF2B5EF4-FFF2-40B4-BE49-F238E27FC236}">
                <a16:creationId xmlns="" xmlns:a16="http://schemas.microsoft.com/office/drawing/2014/main" id="{44178315-5721-44E2-94F7-AE49D8B4B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9198"/>
              </p:ext>
            </p:extLst>
          </p:nvPr>
        </p:nvGraphicFramePr>
        <p:xfrm>
          <a:off x="789614" y="857494"/>
          <a:ext cx="6645131" cy="401630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TEQPON AAB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Lauryl-Glucoside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</a:t>
                      </a:r>
                      <a:r>
                        <a:rPr lang="en-US" sz="1100" b="0" dirty="0" err="1"/>
                        <a:t>Cocamidopropyl</a:t>
                      </a:r>
                      <a:r>
                        <a:rPr lang="en-US" sz="1100" b="0" dirty="0"/>
                        <a:t> Betaine 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Sodium C14-16 Olefin Sulfonate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TEQAMINE CPO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/>
                        <a:t>Cocoamidopropylamine</a:t>
                      </a:r>
                      <a:r>
                        <a:rPr lang="en-US" sz="1100" b="0" dirty="0"/>
                        <a:t> Oxide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2,6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TEQFEEL AMD MA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/>
                        <a:t>Amodimethicone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Trideceth-12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 err="1"/>
                        <a:t>Cetrimonium</a:t>
                      </a:r>
                      <a:r>
                        <a:rPr lang="en-US" sz="1100" b="0" dirty="0"/>
                        <a:t> Chloride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0,7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TEQWHITE 424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/>
                        <a:t>Sodium Styrene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Acrylates Copolymer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 HE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/>
                        <a:t>P</a:t>
                      </a:r>
                      <a:r>
                        <a:rPr lang="tr-TR" sz="1100" b="0" dirty="0"/>
                        <a:t>EG-</a:t>
                      </a:r>
                      <a:r>
                        <a:rPr lang="en-US" sz="1100" b="0" dirty="0"/>
                        <a:t>7 Glyceryl </a:t>
                      </a:r>
                      <a:r>
                        <a:rPr lang="en-US" sz="1100" b="0" dirty="0" err="1"/>
                        <a:t>Cocoate</a:t>
                      </a:r>
                      <a:r>
                        <a:rPr lang="en-US" sz="1100" b="0" dirty="0"/>
                        <a:t>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3837687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D-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Panthenol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D-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Panthenol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6566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 PQ-10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/>
                        <a:t>Polyquaternium</a:t>
                      </a:r>
                      <a:r>
                        <a:rPr lang="tr-TR" sz="1100" b="0" dirty="0"/>
                        <a:t>-</a:t>
                      </a:r>
                      <a:r>
                        <a:rPr lang="en-US" sz="1100" b="0" dirty="0"/>
                        <a:t>10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39058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CARE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/>
                        <a:t>Methyl</a:t>
                      </a:r>
                      <a:r>
                        <a:rPr lang="tr-TR" sz="1100" b="0" dirty="0"/>
                        <a:t>c</a:t>
                      </a:r>
                      <a:r>
                        <a:rPr lang="en-US" sz="1100" b="0" dirty="0" err="1"/>
                        <a:t>hloro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Methyl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en-US" sz="1100" b="0" dirty="0"/>
                        <a:t> (CIT/ MIT)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384609"/>
                  </a:ext>
                </a:extLst>
              </a:tr>
              <a:tr h="29157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White Lotus 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Powder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(183060)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9977337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68355628"/>
                  </a:ext>
                </a:extLst>
              </a:tr>
            </a:tbl>
          </a:graphicData>
        </a:graphic>
      </p:graphicFrame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96EC4FB4-4054-4B9B-AD77-9EA5E458193E}"/>
              </a:ext>
            </a:extLst>
          </p:cNvPr>
          <p:cNvSpPr txBox="1"/>
          <p:nvPr/>
        </p:nvSpPr>
        <p:spPr>
          <a:xfrm>
            <a:off x="905295" y="449973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/>
              <a:t>SULFAT-FREE SHAMPOO </a:t>
            </a:r>
            <a:r>
              <a:rPr lang="tr-TR" dirty="0" err="1"/>
              <a:t>with</a:t>
            </a:r>
            <a:r>
              <a:rPr lang="tr-TR" dirty="0"/>
              <a:t> TEQPON AAB </a:t>
            </a:r>
            <a:r>
              <a:rPr lang="tr-TR" dirty="0" err="1"/>
              <a:t>and</a:t>
            </a:r>
            <a:r>
              <a:rPr lang="tr-TR" dirty="0"/>
              <a:t> TEQPON CPO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F8EAEC7B-AEE9-4B75-8080-F920146DCB60}"/>
              </a:ext>
            </a:extLst>
          </p:cNvPr>
          <p:cNvSpPr txBox="1"/>
          <p:nvPr/>
        </p:nvSpPr>
        <p:spPr>
          <a:xfrm>
            <a:off x="7538579" y="1984201"/>
            <a:ext cx="353932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/>
              <a:t>Process:</a:t>
            </a:r>
            <a:r>
              <a:rPr lang="tr-TR" sz="1100" dirty="0"/>
              <a:t> </a:t>
            </a:r>
            <a:r>
              <a:rPr lang="en-US" sz="1100" dirty="0"/>
              <a:t>TEQWHITE 424 dissolves in water up to ten times the amount of use. TEQ PQ-10 is mixed with water until a homogeneous mixture is obtained. </a:t>
            </a:r>
            <a:r>
              <a:rPr lang="tr-TR" sz="1100" dirty="0"/>
              <a:t>The o</a:t>
            </a:r>
            <a:r>
              <a:rPr lang="en-US" sz="1100" dirty="0" err="1"/>
              <a:t>ther</a:t>
            </a:r>
            <a:r>
              <a:rPr lang="en-US" sz="1100" dirty="0"/>
              <a:t> components are added to the homogeneous mixture and finally TEQWHITE 424 solution is added.</a:t>
            </a:r>
            <a:endParaRPr lang="tr-TR" sz="1100" dirty="0"/>
          </a:p>
          <a:p>
            <a:pPr algn="just"/>
            <a:r>
              <a:rPr lang="tr-TR" sz="1100" dirty="0"/>
              <a:t>pH:5.5-6.5</a:t>
            </a:r>
          </a:p>
          <a:p>
            <a:pPr algn="just"/>
            <a:r>
              <a:rPr lang="tr-TR" sz="1100" dirty="0" err="1"/>
              <a:t>Viscosity</a:t>
            </a:r>
            <a:r>
              <a:rPr lang="tr-TR" sz="1100" dirty="0"/>
              <a:t>: 7000-8000 </a:t>
            </a:r>
            <a:r>
              <a:rPr lang="tr-TR" sz="1100" dirty="0" err="1"/>
              <a:t>cps</a:t>
            </a:r>
            <a:endParaRPr lang="en-US" sz="1100" dirty="0"/>
          </a:p>
        </p:txBody>
      </p:sp>
      <p:pic>
        <p:nvPicPr>
          <p:cNvPr id="6" name="Resim 5">
            <a:extLst>
              <a:ext uri="{FF2B5EF4-FFF2-40B4-BE49-F238E27FC236}">
                <a16:creationId xmlns="" xmlns:a16="http://schemas.microsoft.com/office/drawing/2014/main" id="{FEACB4C0-2835-46AC-A6A0-ECC541741A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7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>
            <a:extLst>
              <a:ext uri="{FF2B5EF4-FFF2-40B4-BE49-F238E27FC236}">
                <a16:creationId xmlns="" xmlns:a16="http://schemas.microsoft.com/office/drawing/2014/main" id="{5F8B5589-2A70-4562-80C4-BE44423E1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085397"/>
              </p:ext>
            </p:extLst>
          </p:nvPr>
        </p:nvGraphicFramePr>
        <p:xfrm>
          <a:off x="777875" y="1437939"/>
          <a:ext cx="6645131" cy="3349691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TEQPON SBA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Sodium </a:t>
                      </a:r>
                      <a:r>
                        <a:rPr lang="en-US" sz="1100" b="0" dirty="0" err="1"/>
                        <a:t>Laureth</a:t>
                      </a:r>
                      <a:r>
                        <a:rPr lang="en-US" sz="1100" b="0" dirty="0"/>
                        <a:t> Sulfate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 err="1"/>
                        <a:t>Cocamidopropyl</a:t>
                      </a:r>
                      <a:r>
                        <a:rPr lang="en-US" sz="1100" b="0" dirty="0"/>
                        <a:t> Betaine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/>
                        <a:t>Coco-Glucoside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TEQAMINE CPO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/>
                        <a:t>Cocoamidopropylamine</a:t>
                      </a:r>
                      <a:r>
                        <a:rPr lang="en-US" sz="1100" b="0" dirty="0"/>
                        <a:t> Oxide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8,5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TEQSOL UV BENZ4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Benzphenone-4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IND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Methyl</a:t>
                      </a:r>
                      <a:r>
                        <a:rPr lang="tr-TR" sz="1100" b="0" dirty="0"/>
                        <a:t>c</a:t>
                      </a:r>
                      <a:r>
                        <a:rPr lang="en-US" sz="1100" b="0" dirty="0" err="1"/>
                        <a:t>hloro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Methyl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en-US" sz="1100" b="0" dirty="0"/>
                        <a:t> (CIT/ MIT)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Salt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Sodium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Chloride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1,5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3837687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LEMON FRESH MOD (782589)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6566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39058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384609"/>
                  </a:ext>
                </a:extLst>
              </a:tr>
            </a:tbl>
          </a:graphicData>
        </a:graphic>
      </p:graphicFrame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37586029-7B4F-48BF-B034-C08EE2756354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/>
              <a:t>HAND DISHWASHING DETERGENT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99F90D4A-C10D-4A27-AA8A-3AFB00E654AF}"/>
              </a:ext>
            </a:extLst>
          </p:cNvPr>
          <p:cNvSpPr txBox="1"/>
          <p:nvPr/>
        </p:nvSpPr>
        <p:spPr>
          <a:xfrm>
            <a:off x="8007084" y="3644173"/>
            <a:ext cx="2578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45842A5D-BFF7-4D8F-AB7E-CE931C8CB61C}"/>
              </a:ext>
            </a:extLst>
          </p:cNvPr>
          <p:cNvSpPr txBox="1"/>
          <p:nvPr/>
        </p:nvSpPr>
        <p:spPr>
          <a:xfrm>
            <a:off x="7993374" y="4382567"/>
            <a:ext cx="2578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EF46B4D9-D5DE-40CD-94C1-0D39AD3E239E}"/>
              </a:ext>
            </a:extLst>
          </p:cNvPr>
          <p:cNvSpPr txBox="1"/>
          <p:nvPr/>
        </p:nvSpPr>
        <p:spPr>
          <a:xfrm>
            <a:off x="7641021" y="2354518"/>
            <a:ext cx="388460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TEQPON SBA is added into water and mixed until a homogeneous mixture is obtained. </a:t>
            </a:r>
            <a:r>
              <a:rPr lang="tr-TR" sz="1100" dirty="0"/>
              <a:t>The o</a:t>
            </a:r>
            <a:r>
              <a:rPr lang="en-US" sz="1100" dirty="0" err="1"/>
              <a:t>ther</a:t>
            </a:r>
            <a:r>
              <a:rPr lang="en-US" sz="1100" dirty="0"/>
              <a:t> components are added</a:t>
            </a:r>
            <a:r>
              <a:rPr lang="tr-TR" sz="1100" dirty="0"/>
              <a:t>, </a:t>
            </a:r>
            <a:r>
              <a:rPr lang="tr-TR" sz="1100" dirty="0" err="1"/>
              <a:t>respectively</a:t>
            </a:r>
            <a:r>
              <a:rPr lang="tr-TR" sz="1100" dirty="0"/>
              <a:t>.</a:t>
            </a:r>
          </a:p>
          <a:p>
            <a:pPr algn="just"/>
            <a:r>
              <a:rPr lang="tr-TR" sz="1100" dirty="0"/>
              <a:t>pH:7-7.5</a:t>
            </a:r>
          </a:p>
          <a:p>
            <a:pPr algn="just"/>
            <a:r>
              <a:rPr lang="tr-TR" sz="1100" dirty="0" err="1"/>
              <a:t>Viscosity</a:t>
            </a:r>
            <a:r>
              <a:rPr lang="tr-TR" sz="1100" dirty="0"/>
              <a:t>: 3000-4000 </a:t>
            </a:r>
            <a:r>
              <a:rPr lang="tr-TR" sz="1100" dirty="0" err="1"/>
              <a:t>cps</a:t>
            </a:r>
            <a:endParaRPr lang="en-US" sz="1100" dirty="0"/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FDEE5A71-FD4A-41B2-A8DF-7E90F75BCD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7571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010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5">
            <a:extLst>
              <a:ext uri="{FF2B5EF4-FFF2-40B4-BE49-F238E27FC236}">
                <a16:creationId xmlns="" xmlns:a16="http://schemas.microsoft.com/office/drawing/2014/main" id="{872C4543-7E32-4BE2-9DF6-D2E7BBB1E8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982825"/>
              </p:ext>
            </p:extLst>
          </p:nvPr>
        </p:nvGraphicFramePr>
        <p:xfrm>
          <a:off x="777875" y="1420847"/>
          <a:ext cx="6645131" cy="4016305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TEQPON AAB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Lauryl-Glucoside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</a:t>
                      </a:r>
                      <a:r>
                        <a:rPr lang="en-US" sz="1100" b="0" dirty="0" err="1"/>
                        <a:t>Cocamidopropyl</a:t>
                      </a:r>
                      <a:r>
                        <a:rPr lang="en-US" sz="1100" b="0" dirty="0"/>
                        <a:t> Betaine 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Sodium C14-16 Olefin Sulfonate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TEQNON PM400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Coco</a:t>
                      </a:r>
                      <a:r>
                        <a:rPr lang="tr-TR" sz="1100" b="0" dirty="0"/>
                        <a:t> </a:t>
                      </a:r>
                      <a:r>
                        <a:rPr lang="en-US" sz="1100" b="0" dirty="0"/>
                        <a:t>Glucoside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/>
                        <a:t>Glyceryl Oleate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TEQAMINE CPO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/>
                        <a:t>Cocoamidopropylamine</a:t>
                      </a:r>
                      <a:r>
                        <a:rPr lang="en-US" sz="1100" b="0" dirty="0"/>
                        <a:t> Oxide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2,6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TEQCARE BETAINE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Betaine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D-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Panthenol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D-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Panthenol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3837687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EHGP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 err="1"/>
                        <a:t>Ethylhexylglycerin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/>
                        <a:t>Phenoxyethanol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6566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PINK CARE (167556)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39058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384609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83158670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TEQSOL UV BENZ4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Benzphenone-4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3027433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F3C0F503-7348-48AC-9594-B40271382A67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/>
              <a:t>BABY SHAMPOO </a:t>
            </a:r>
            <a:r>
              <a:rPr lang="tr-TR" dirty="0" err="1"/>
              <a:t>with</a:t>
            </a:r>
            <a:r>
              <a:rPr lang="tr-TR" dirty="0"/>
              <a:t> TEQPON AAB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="" xmlns:a16="http://schemas.microsoft.com/office/drawing/2014/main" id="{A755ADE8-BBBF-488F-897D-F7F67876184B}"/>
              </a:ext>
            </a:extLst>
          </p:cNvPr>
          <p:cNvSpPr txBox="1"/>
          <p:nvPr/>
        </p:nvSpPr>
        <p:spPr>
          <a:xfrm>
            <a:off x="7932573" y="4230167"/>
            <a:ext cx="25780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9" name="Metin kutusu 8">
            <a:extLst>
              <a:ext uri="{FF2B5EF4-FFF2-40B4-BE49-F238E27FC236}">
                <a16:creationId xmlns="" xmlns:a16="http://schemas.microsoft.com/office/drawing/2014/main" id="{469D48C3-84FB-4623-8E6B-2CD7BE8611F5}"/>
              </a:ext>
            </a:extLst>
          </p:cNvPr>
          <p:cNvSpPr txBox="1"/>
          <p:nvPr/>
        </p:nvSpPr>
        <p:spPr>
          <a:xfrm>
            <a:off x="7932573" y="2255361"/>
            <a:ext cx="321426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TEQPON AAB is added </a:t>
            </a:r>
            <a:r>
              <a:rPr lang="tr-TR" sz="1100" dirty="0"/>
              <a:t>in</a:t>
            </a:r>
            <a:r>
              <a:rPr lang="en-US" sz="1100" dirty="0"/>
              <a:t>to water and mixed until a homogeneous mixture is obtained, then the other components are added </a:t>
            </a:r>
            <a:r>
              <a:rPr lang="tr-TR" sz="1100" dirty="0" err="1"/>
              <a:t>respectively</a:t>
            </a:r>
            <a:r>
              <a:rPr lang="en-US" sz="1100" dirty="0"/>
              <a:t>.</a:t>
            </a:r>
            <a:endParaRPr lang="tr-TR" sz="1100" dirty="0"/>
          </a:p>
          <a:p>
            <a:r>
              <a:rPr lang="tr-TR" sz="1100" dirty="0"/>
              <a:t>pH:6-6.5</a:t>
            </a:r>
          </a:p>
          <a:p>
            <a:r>
              <a:rPr lang="tr-TR" sz="1100" dirty="0" err="1"/>
              <a:t>Viscosity</a:t>
            </a:r>
            <a:r>
              <a:rPr lang="tr-TR" sz="1100" dirty="0"/>
              <a:t>: 2000 </a:t>
            </a:r>
            <a:r>
              <a:rPr lang="tr-TR" sz="1100" dirty="0" err="1"/>
              <a:t>cps</a:t>
            </a:r>
            <a:endParaRPr lang="en-US" sz="1100" dirty="0"/>
          </a:p>
        </p:txBody>
      </p:sp>
      <p:pic>
        <p:nvPicPr>
          <p:cNvPr id="10" name="Resim 9">
            <a:extLst>
              <a:ext uri="{FF2B5EF4-FFF2-40B4-BE49-F238E27FC236}">
                <a16:creationId xmlns="" xmlns:a16="http://schemas.microsoft.com/office/drawing/2014/main" id="{6563AC7D-DED5-4FFF-A316-675EFA6AB9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021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5">
            <a:extLst>
              <a:ext uri="{FF2B5EF4-FFF2-40B4-BE49-F238E27FC236}">
                <a16:creationId xmlns="" xmlns:a16="http://schemas.microsoft.com/office/drawing/2014/main" id="{48030056-8E7B-49DB-BAFF-308A81003E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1147556"/>
              </p:ext>
            </p:extLst>
          </p:nvPr>
        </p:nvGraphicFramePr>
        <p:xfrm>
          <a:off x="783007" y="1412301"/>
          <a:ext cx="6645131" cy="2349770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31410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TEQPOLYMER VELVET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Sodium 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olyacrylate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mulsion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0,8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TEQFEEL DET 47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Quaternary Amino siloxane, Emulsifier, 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</a:t>
                      </a:r>
                      <a:r>
                        <a:rPr lang="en-US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ater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mulsion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IND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/>
                        <a:t>Methyl</a:t>
                      </a:r>
                      <a:r>
                        <a:rPr lang="tr-TR" sz="1100" b="0" dirty="0"/>
                        <a:t>c</a:t>
                      </a:r>
                      <a:r>
                        <a:rPr lang="en-US" sz="1100" b="0" dirty="0" err="1"/>
                        <a:t>hloro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tr-TR" sz="1100" b="0" dirty="0"/>
                        <a:t>,</a:t>
                      </a:r>
                      <a:r>
                        <a:rPr lang="en-US" sz="1100" b="0" dirty="0"/>
                        <a:t> Methyl</a:t>
                      </a:r>
                      <a:r>
                        <a:rPr lang="tr-TR" sz="1100" b="0" dirty="0"/>
                        <a:t>i</a:t>
                      </a:r>
                      <a:r>
                        <a:rPr lang="en-US" sz="1100" b="0" dirty="0" err="1"/>
                        <a:t>sothiazolinone</a:t>
                      </a:r>
                      <a:r>
                        <a:rPr lang="en-US" sz="1100" b="0" dirty="0"/>
                        <a:t> (CIT/ MIT)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SUPERB LF (275849)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Citric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Q.S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2129119"/>
                  </a:ext>
                </a:extLst>
              </a:tr>
            </a:tbl>
          </a:graphicData>
        </a:graphic>
      </p:graphicFrame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4BD36026-0851-42C2-886D-FBBE767A2485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NONIONIC FABRIC SOFTENER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B454D059-D209-4C8C-9EEA-254E0D759DC1}"/>
              </a:ext>
            </a:extLst>
          </p:cNvPr>
          <p:cNvSpPr txBox="1"/>
          <p:nvPr/>
        </p:nvSpPr>
        <p:spPr>
          <a:xfrm>
            <a:off x="7683062" y="2202465"/>
            <a:ext cx="42804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TEQPOLYMER VELVET is added </a:t>
            </a:r>
            <a:r>
              <a:rPr lang="tr-TR" sz="1100" dirty="0" err="1"/>
              <a:t>into</a:t>
            </a:r>
            <a:r>
              <a:rPr lang="tr-TR" sz="1100" dirty="0"/>
              <a:t> </a:t>
            </a:r>
            <a:r>
              <a:rPr lang="en-US" sz="1100" dirty="0"/>
              <a:t>water and mixed at high rpm. Then the other components are added to the </a:t>
            </a:r>
            <a:r>
              <a:rPr lang="en-US" sz="1100" dirty="0" err="1"/>
              <a:t>mixtur</a:t>
            </a:r>
            <a:r>
              <a:rPr lang="tr-TR" sz="1100" dirty="0"/>
              <a:t>e, </a:t>
            </a:r>
            <a:r>
              <a:rPr lang="tr-TR" sz="1100" dirty="0" err="1"/>
              <a:t>respectively</a:t>
            </a:r>
            <a:r>
              <a:rPr lang="tr-TR" sz="1100" dirty="0"/>
              <a:t>.</a:t>
            </a:r>
          </a:p>
          <a:p>
            <a:r>
              <a:rPr lang="tr-TR" sz="1100" dirty="0"/>
              <a:t>pH:5-5.5</a:t>
            </a:r>
            <a:endParaRPr lang="en-US" sz="1100" dirty="0"/>
          </a:p>
        </p:txBody>
      </p:sp>
      <p:pic>
        <p:nvPicPr>
          <p:cNvPr id="9" name="Resim 8">
            <a:extLst>
              <a:ext uri="{FF2B5EF4-FFF2-40B4-BE49-F238E27FC236}">
                <a16:creationId xmlns="" xmlns:a16="http://schemas.microsoft.com/office/drawing/2014/main" id="{26BBDE63-A8F4-44DA-817C-AD25E1D83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562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="" xmlns:a16="http://schemas.microsoft.com/office/drawing/2014/main" id="{625BF415-B01A-4C44-A1FE-1A044082134C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CONCANTRATE BLEACH LIQUID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o 5">
            <a:extLst>
              <a:ext uri="{FF2B5EF4-FFF2-40B4-BE49-F238E27FC236}">
                <a16:creationId xmlns="" xmlns:a16="http://schemas.microsoft.com/office/drawing/2014/main" id="{8F396E35-1152-4B9F-8D5B-0C074CFD59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568760"/>
              </p:ext>
            </p:extLst>
          </p:nvPr>
        </p:nvGraphicFramePr>
        <p:xfrm>
          <a:off x="777875" y="1420847"/>
          <a:ext cx="6645131" cy="245435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Coco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Fatty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Coco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Fatty</a:t>
                      </a:r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Acid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44782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TEQAMINE HVO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C12-18 </a:t>
                      </a:r>
                      <a:r>
                        <a:rPr lang="en-US" sz="11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Akyldimethylamine</a:t>
                      </a:r>
                      <a:r>
                        <a:rPr lang="en-US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Oxide </a:t>
                      </a:r>
                      <a:endParaRPr lang="tr-TR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3,6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Sodium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Hypochloride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Sodium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Hypochloride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Caustic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 48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Sodium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Hydroxide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TEQPHOS 2010 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Hedp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0.1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03351263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="" xmlns:a16="http://schemas.microsoft.com/office/drawing/2014/main" id="{D1A2A2E8-91C0-4739-ABC7-4D86F3324C0E}"/>
              </a:ext>
            </a:extLst>
          </p:cNvPr>
          <p:cNvSpPr txBox="1"/>
          <p:nvPr/>
        </p:nvSpPr>
        <p:spPr>
          <a:xfrm>
            <a:off x="7423006" y="2347942"/>
            <a:ext cx="41831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tr-TR" sz="1100" dirty="0" err="1"/>
              <a:t>Melting</a:t>
            </a:r>
            <a:r>
              <a:rPr lang="en-US" sz="1100" dirty="0"/>
              <a:t> coco fatty acid is added </a:t>
            </a:r>
            <a:r>
              <a:rPr lang="tr-TR" sz="1100" dirty="0"/>
              <a:t>in</a:t>
            </a:r>
            <a:r>
              <a:rPr lang="en-US" sz="1100" dirty="0"/>
              <a:t>to water at 30-35 </a:t>
            </a:r>
            <a:r>
              <a:rPr lang="tr-TR" sz="1100" baseline="30000" dirty="0" err="1"/>
              <a:t>o</a:t>
            </a:r>
            <a:r>
              <a:rPr lang="tr-TR" sz="1100" dirty="0" err="1"/>
              <a:t>C</a:t>
            </a:r>
            <a:r>
              <a:rPr lang="tr-TR" sz="1100" dirty="0"/>
              <a:t> </a:t>
            </a:r>
            <a:r>
              <a:rPr lang="en-US" sz="1100" dirty="0"/>
              <a:t>and pH: 9-10 is made with caustic. Then TEQAMINE HVO and bleach agent are added</a:t>
            </a:r>
            <a:r>
              <a:rPr lang="tr-TR" sz="1100" dirty="0"/>
              <a:t>, </a:t>
            </a:r>
            <a:r>
              <a:rPr lang="tr-TR" sz="1100" dirty="0" err="1"/>
              <a:t>respectively</a:t>
            </a:r>
            <a:r>
              <a:rPr lang="tr-TR" sz="1100" dirty="0"/>
              <a:t>.</a:t>
            </a:r>
            <a:endParaRPr lang="en-US" sz="1100" dirty="0"/>
          </a:p>
        </p:txBody>
      </p:sp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4152781F-2042-4E85-85B0-BDD854D7E7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32662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71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>
            <a:extLst>
              <a:ext uri="{FF2B5EF4-FFF2-40B4-BE49-F238E27FC236}">
                <a16:creationId xmlns="" xmlns:a16="http://schemas.microsoft.com/office/drawing/2014/main" id="{945DE43B-9E6B-4FF7-BF1C-9A30E12E8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150873"/>
              </p:ext>
            </p:extLst>
          </p:nvPr>
        </p:nvGraphicFramePr>
        <p:xfrm>
          <a:off x="777875" y="1420847"/>
          <a:ext cx="6645131" cy="377712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 MPG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Mono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Propylene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Glycol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TEQGUART 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Polyquartenium-6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TEQFEEL QRT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Silicone </a:t>
                      </a: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Quaternium</a:t>
                      </a: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mulsion</a:t>
                      </a: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TEQIN B 30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Cocamidopropyl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Betaine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CT 30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Cetrimonium</a:t>
                      </a: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Chloride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3837687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TEQFEEL D5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Cyclopentasiloxane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2765662"/>
                  </a:ext>
                </a:extLst>
              </a:tr>
              <a:tr h="4274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TEQGUARAD EHGP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 err="1"/>
                        <a:t>Ethylhexylglycerin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/>
                        <a:t>Phenoxyethanol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2390582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AMBER FLOWER (910929)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0.3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82384609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Color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 err="1">
                          <a:solidFill>
                            <a:schemeClr val="tx1"/>
                          </a:solidFill>
                        </a:rPr>
                        <a:t>q.s</a:t>
                      </a:r>
                      <a:endParaRPr lang="tr-TR" sz="1100" cap="none" spc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63983950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7E5FC3D3-0D19-47F7-8E0F-63AB08D1CE3E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TWO PHASE HAIR CONDITIONER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051532AB-F33D-406E-A309-35E581302317}"/>
              </a:ext>
            </a:extLst>
          </p:cNvPr>
          <p:cNvSpPr txBox="1"/>
          <p:nvPr/>
        </p:nvSpPr>
        <p:spPr>
          <a:xfrm>
            <a:off x="7599090" y="2614653"/>
            <a:ext cx="42460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TEQGUART 6 is added </a:t>
            </a:r>
            <a:r>
              <a:rPr lang="tr-TR" sz="1100" dirty="0" err="1"/>
              <a:t>into</a:t>
            </a:r>
            <a:r>
              <a:rPr lang="tr-TR" sz="1100" dirty="0"/>
              <a:t> </a:t>
            </a:r>
            <a:r>
              <a:rPr lang="en-US" sz="1100" dirty="0"/>
              <a:t>water and mixed for 15 minutes. TEQ MP, TEQFEEL QRT, TEQIN B 30, TEQGUARD EHGP and fragrance are added</a:t>
            </a:r>
            <a:r>
              <a:rPr lang="tr-TR" sz="1100" dirty="0"/>
              <a:t>, </a:t>
            </a:r>
            <a:r>
              <a:rPr lang="tr-TR" sz="1100" dirty="0" err="1"/>
              <a:t>respectively</a:t>
            </a:r>
            <a:r>
              <a:rPr lang="tr-TR" sz="1100" dirty="0"/>
              <a:t>. </a:t>
            </a:r>
            <a:r>
              <a:rPr lang="en-US" sz="1100" dirty="0"/>
              <a:t>TEQFEEL D5 is added and mixed for 30 minutes.</a:t>
            </a:r>
            <a:endParaRPr lang="tr-TR" sz="1100" dirty="0"/>
          </a:p>
          <a:p>
            <a:pPr algn="just"/>
            <a:r>
              <a:rPr lang="tr-TR" sz="1100" dirty="0"/>
              <a:t>pH:4.5-5.5</a:t>
            </a:r>
            <a:endParaRPr lang="en-US" sz="1100" dirty="0"/>
          </a:p>
        </p:txBody>
      </p:sp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BF2F028E-21B4-4FB9-B8A3-A6D1E23EEA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249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>
            <a:extLst>
              <a:ext uri="{FF2B5EF4-FFF2-40B4-BE49-F238E27FC236}">
                <a16:creationId xmlns="" xmlns:a16="http://schemas.microsoft.com/office/drawing/2014/main" id="{945DE43B-9E6B-4FF7-BF1C-9A30E12E8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199095"/>
              </p:ext>
            </p:extLst>
          </p:nvPr>
        </p:nvGraphicFramePr>
        <p:xfrm>
          <a:off x="777875" y="1420847"/>
          <a:ext cx="6645131" cy="267836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Water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Aqua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Up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tr-TR" sz="1100" b="0" cap="none" spc="0" dirty="0" err="1">
                          <a:solidFill>
                            <a:schemeClr val="tx1"/>
                          </a:solidFill>
                        </a:rPr>
                        <a:t>tp</a:t>
                      </a:r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 100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4170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TEQPOLYMER VELVET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Sodium </a:t>
                      </a:r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olyacrylate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11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mulsion</a:t>
                      </a:r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TEQCARE BETAINE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Betaine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  <a:tr h="29055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TEQOIL IPM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Isopropyl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Myristate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471264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TEQGUARD EHGP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0" dirty="0" err="1"/>
                        <a:t>Ethylhexylglycerin</a:t>
                      </a:r>
                      <a:r>
                        <a:rPr lang="tr-TR" sz="1100" b="0" dirty="0"/>
                        <a:t>, </a:t>
                      </a:r>
                      <a:r>
                        <a:rPr lang="en-US" sz="1100" b="0" dirty="0"/>
                        <a:t>Phenoxyethanol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5909065"/>
                  </a:ext>
                </a:extLst>
              </a:tr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Fragrance</a:t>
                      </a:r>
                      <a:r>
                        <a:rPr lang="tr-TR" sz="110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-SYMRISE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SOFT CARING (861287)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cap="none" spc="0" dirty="0">
                          <a:solidFill>
                            <a:schemeClr val="tx1"/>
                          </a:solidFill>
                        </a:rPr>
                        <a:t>0,5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53837687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7E5FC3D3-0D19-47F7-8E0F-63AB08D1CE3E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COLD PROCESS MOISTURIZING CREAM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Metin kutusu 5">
            <a:extLst>
              <a:ext uri="{FF2B5EF4-FFF2-40B4-BE49-F238E27FC236}">
                <a16:creationId xmlns="" xmlns:a16="http://schemas.microsoft.com/office/drawing/2014/main" id="{A2D2339A-A1C2-4A80-934F-4F7A091CEDB0}"/>
              </a:ext>
            </a:extLst>
          </p:cNvPr>
          <p:cNvSpPr txBox="1"/>
          <p:nvPr/>
        </p:nvSpPr>
        <p:spPr>
          <a:xfrm>
            <a:off x="7672552" y="2363430"/>
            <a:ext cx="3618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TEQPOLYMER VELVET is added </a:t>
            </a:r>
            <a:r>
              <a:rPr lang="tr-TR" sz="1100" dirty="0" err="1"/>
              <a:t>into</a:t>
            </a:r>
            <a:r>
              <a:rPr lang="tr-TR" sz="1100" dirty="0"/>
              <a:t> </a:t>
            </a:r>
            <a:r>
              <a:rPr lang="en-US" sz="1100" dirty="0"/>
              <a:t>water and mixed at high rpm. Then the other components are added to the </a:t>
            </a:r>
            <a:r>
              <a:rPr lang="en-US" sz="1100" dirty="0" err="1"/>
              <a:t>mixtur</a:t>
            </a:r>
            <a:r>
              <a:rPr lang="tr-TR" sz="1100" dirty="0"/>
              <a:t>e, </a:t>
            </a:r>
            <a:r>
              <a:rPr lang="tr-TR" sz="1100" dirty="0" err="1"/>
              <a:t>respectively</a:t>
            </a:r>
            <a:r>
              <a:rPr lang="tr-TR" sz="1100" dirty="0"/>
              <a:t>.</a:t>
            </a:r>
          </a:p>
          <a:p>
            <a:pPr algn="just"/>
            <a:r>
              <a:rPr lang="tr-TR" sz="1100" dirty="0"/>
              <a:t>pH:6-7</a:t>
            </a:r>
            <a:endParaRPr lang="en-US" sz="1100" dirty="0"/>
          </a:p>
        </p:txBody>
      </p:sp>
      <p:pic>
        <p:nvPicPr>
          <p:cNvPr id="7" name="Resim 6">
            <a:extLst>
              <a:ext uri="{FF2B5EF4-FFF2-40B4-BE49-F238E27FC236}">
                <a16:creationId xmlns="" xmlns:a16="http://schemas.microsoft.com/office/drawing/2014/main" id="{8E8033EF-CAA8-4A90-8B3F-5AF7F58B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18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5">
            <a:extLst>
              <a:ext uri="{FF2B5EF4-FFF2-40B4-BE49-F238E27FC236}">
                <a16:creationId xmlns="" xmlns:a16="http://schemas.microsoft.com/office/drawing/2014/main" id="{945DE43B-9E6B-4FF7-BF1C-9A30E12E8F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9859150"/>
              </p:ext>
            </p:extLst>
          </p:nvPr>
        </p:nvGraphicFramePr>
        <p:xfrm>
          <a:off x="777875" y="1420847"/>
          <a:ext cx="6645131" cy="1349849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317139">
                  <a:extLst>
                    <a:ext uri="{9D8B030D-6E8A-4147-A177-3AD203B41FA5}">
                      <a16:colId xmlns="" xmlns:a16="http://schemas.microsoft.com/office/drawing/2014/main" val="3976728738"/>
                    </a:ext>
                  </a:extLst>
                </a:gridCol>
                <a:gridCol w="4454039">
                  <a:extLst>
                    <a:ext uri="{9D8B030D-6E8A-4147-A177-3AD203B41FA5}">
                      <a16:colId xmlns="" xmlns:a16="http://schemas.microsoft.com/office/drawing/2014/main" val="2829285372"/>
                    </a:ext>
                  </a:extLst>
                </a:gridCol>
                <a:gridCol w="873953">
                  <a:extLst>
                    <a:ext uri="{9D8B030D-6E8A-4147-A177-3AD203B41FA5}">
                      <a16:colId xmlns="" xmlns:a16="http://schemas.microsoft.com/office/drawing/2014/main" val="1819005843"/>
                    </a:ext>
                  </a:extLst>
                </a:gridCol>
              </a:tblGrid>
              <a:tr h="33330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PRODUCS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1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CHEMICAL NAME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1" cap="none" spc="0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 marL="0" marR="48726" marT="19490" marB="146177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87107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TEQFEEL D5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Cyclopentasiloxane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34790326"/>
                  </a:ext>
                </a:extLst>
              </a:tr>
              <a:tr h="33999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TEQFEEL CD 15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Cyclopentasiloxane</a:t>
                      </a:r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Dimethiconol</a:t>
                      </a: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05873561"/>
                  </a:ext>
                </a:extLst>
              </a:tr>
              <a:tr h="34324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tr-TR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TEQFEEEL SHINE 146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cap="none" spc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Phenyl </a:t>
                      </a:r>
                      <a:r>
                        <a:rPr lang="en-US" sz="1100" b="0" kern="1200" cap="none" spc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Trimethicone</a:t>
                      </a:r>
                      <a:endParaRPr lang="tr-TR" sz="1100" b="0" kern="1200" cap="none" spc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100" b="0" cap="none" spc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48726" marT="19490" marB="146177" anchor="ctr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06436554"/>
                  </a:ext>
                </a:extLst>
              </a:tr>
            </a:tbl>
          </a:graphicData>
        </a:graphic>
      </p:graphicFrame>
      <p:sp>
        <p:nvSpPr>
          <p:cNvPr id="4" name="Metin kutusu 3">
            <a:extLst>
              <a:ext uri="{FF2B5EF4-FFF2-40B4-BE49-F238E27FC236}">
                <a16:creationId xmlns="" xmlns:a16="http://schemas.microsoft.com/office/drawing/2014/main" id="{7E5FC3D3-0D19-47F7-8E0F-63AB08D1CE3E}"/>
              </a:ext>
            </a:extLst>
          </p:cNvPr>
          <p:cNvSpPr txBox="1"/>
          <p:nvPr/>
        </p:nvSpPr>
        <p:spPr>
          <a:xfrm>
            <a:off x="1052440" y="82533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tr-TR" dirty="0">
                <a:solidFill>
                  <a:srgbClr val="000000"/>
                </a:solidFill>
                <a:latin typeface="Calibri" panose="020F0502020204030204" pitchFamily="34" charset="0"/>
              </a:rPr>
              <a:t>HAIR SERUM</a:t>
            </a:r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Metin kutusu 6">
            <a:extLst>
              <a:ext uri="{FF2B5EF4-FFF2-40B4-BE49-F238E27FC236}">
                <a16:creationId xmlns="" xmlns:a16="http://schemas.microsoft.com/office/drawing/2014/main" id="{45ED9DAC-25BC-4D45-B90F-7D79F43C6D35}"/>
              </a:ext>
            </a:extLst>
          </p:cNvPr>
          <p:cNvSpPr txBox="1"/>
          <p:nvPr/>
        </p:nvSpPr>
        <p:spPr>
          <a:xfrm>
            <a:off x="7641021" y="2095771"/>
            <a:ext cx="43986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err="1"/>
              <a:t>Process</a:t>
            </a:r>
            <a:r>
              <a:rPr lang="tr-TR" sz="1100" dirty="0"/>
              <a:t>: </a:t>
            </a:r>
            <a:r>
              <a:rPr lang="en-US" sz="1100" dirty="0"/>
              <a:t>TEQFEEL CD 15 and TEQFEEL D5 are mixed for 1.5 hours, then TEQFEEL SHINE 146 is added.</a:t>
            </a:r>
            <a:endParaRPr lang="tr-TR" sz="1100" dirty="0"/>
          </a:p>
        </p:txBody>
      </p:sp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4086FA35-2D28-419D-A27B-7B082E726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97223"/>
            <a:ext cx="1219200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63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740</Words>
  <Application>Microsoft Office PowerPoint</Application>
  <PresentationFormat>Özel</PresentationFormat>
  <Paragraphs>235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Ercan Duygulu</dc:creator>
  <cp:lastModifiedBy>w10</cp:lastModifiedBy>
  <cp:revision>49</cp:revision>
  <dcterms:created xsi:type="dcterms:W3CDTF">2021-09-09T06:16:03Z</dcterms:created>
  <dcterms:modified xsi:type="dcterms:W3CDTF">2021-12-09T09:56:11Z</dcterms:modified>
</cp:coreProperties>
</file>